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sldIdLst>
    <p:sldId id="256" r:id="rId2"/>
    <p:sldId id="275" r:id="rId3"/>
    <p:sldId id="258" r:id="rId4"/>
    <p:sldId id="259" r:id="rId5"/>
    <p:sldId id="260" r:id="rId6"/>
    <p:sldId id="261" r:id="rId7"/>
    <p:sldId id="281" r:id="rId8"/>
    <p:sldId id="282" r:id="rId9"/>
    <p:sldId id="265" r:id="rId10"/>
    <p:sldId id="277" r:id="rId11"/>
    <p:sldId id="283" r:id="rId12"/>
    <p:sldId id="284" r:id="rId13"/>
    <p:sldId id="279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F264B-8C6E-4D7C-9BDF-50B0E6E1552F}" type="datetimeFigureOut">
              <a:rPr lang="ru-RU" smtClean="0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9DC84-555C-455A-9262-2277E2B71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9775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F264B-8C6E-4D7C-9BDF-50B0E6E1552F}" type="datetimeFigureOut">
              <a:rPr lang="ru-RU" smtClean="0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9DC84-555C-455A-9262-2277E2B71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5196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F264B-8C6E-4D7C-9BDF-50B0E6E1552F}" type="datetimeFigureOut">
              <a:rPr lang="ru-RU" smtClean="0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9DC84-555C-455A-9262-2277E2B71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857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F264B-8C6E-4D7C-9BDF-50B0E6E1552F}" type="datetimeFigureOut">
              <a:rPr lang="ru-RU" smtClean="0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9DC84-555C-455A-9262-2277E2B71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235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F264B-8C6E-4D7C-9BDF-50B0E6E1552F}" type="datetimeFigureOut">
              <a:rPr lang="ru-RU" smtClean="0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9DC84-555C-455A-9262-2277E2B71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960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F264B-8C6E-4D7C-9BDF-50B0E6E1552F}" type="datetimeFigureOut">
              <a:rPr lang="ru-RU" smtClean="0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9DC84-555C-455A-9262-2277E2B71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532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F264B-8C6E-4D7C-9BDF-50B0E6E1552F}" type="datetimeFigureOut">
              <a:rPr lang="ru-RU" smtClean="0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9DC84-555C-455A-9262-2277E2B71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527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F264B-8C6E-4D7C-9BDF-50B0E6E1552F}" type="datetimeFigureOut">
              <a:rPr lang="ru-RU" smtClean="0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9DC84-555C-455A-9262-2277E2B71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6923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F264B-8C6E-4D7C-9BDF-50B0E6E1552F}" type="datetimeFigureOut">
              <a:rPr lang="ru-RU" smtClean="0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9DC84-555C-455A-9262-2277E2B71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06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F264B-8C6E-4D7C-9BDF-50B0E6E1552F}" type="datetimeFigureOut">
              <a:rPr lang="ru-RU" smtClean="0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9DC84-555C-455A-9262-2277E2B71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894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F264B-8C6E-4D7C-9BDF-50B0E6E1552F}" type="datetimeFigureOut">
              <a:rPr lang="ru-RU" smtClean="0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9DC84-555C-455A-9262-2277E2B71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65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59F264B-8C6E-4D7C-9BDF-50B0E6E1552F}" type="datetimeFigureOut">
              <a:rPr lang="ru-RU" smtClean="0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59DC84-555C-455A-9262-2277E2B71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439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342584" cy="13681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04664"/>
            <a:ext cx="8424936" cy="5976664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ОБСЛЕДОВАНИЯ И ВЫЯВЛЕНИЯ ДЕТЕЙ С ДЕВИАНТНЫМ ПОВЕДЕНИЕМ. </a:t>
            </a:r>
          </a:p>
          <a:p>
            <a:pPr>
              <a:spcBef>
                <a:spcPts val="0"/>
              </a:spcBef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УСЛОВИЙ ОРГАНИЗАЦИИ ИНДИВИДУАЛЬНОЙ ПРОФИЛАКТИЧЕСКОЙ РАБОТЫ С ОБУЧАЮЩИМИСЯ</a:t>
            </a:r>
          </a:p>
          <a:p>
            <a:pPr>
              <a:spcBef>
                <a:spcPts val="0"/>
              </a:spcBef>
            </a:pP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612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7943878" cy="52482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индивидуальной профилактической работы в отношении обучающихся с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девиантным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делинквентным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поведением выходит за рамки образовательного процесса.</a:t>
            </a:r>
          </a:p>
          <a:p>
            <a:pPr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Образовательная организация, которая должна обеспечивать индивидуальную профилактическую работу с несовершеннолетними в соответствии с рекомендациями ПМПК выступает посредником, осуществляющим привлечение всех ресурсов системы профилактики.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Формы воздействия на несовершеннолетнего с </a:t>
            </a:r>
            <a:r>
              <a:rPr lang="ru-RU" sz="3200" b="1" dirty="0" err="1" smtClean="0"/>
              <a:t>девиантным</a:t>
            </a:r>
            <a:r>
              <a:rPr lang="ru-RU" sz="3200" b="1" dirty="0" smtClean="0"/>
              <a:t> поведением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Профилактические мероприятия.</a:t>
            </a:r>
            <a:endParaRPr lang="ru-RU" dirty="0" smtClean="0"/>
          </a:p>
          <a:p>
            <a:r>
              <a:rPr lang="ru-RU" dirty="0" smtClean="0"/>
              <a:t>Разъяснительно-воспитательная работа.</a:t>
            </a:r>
          </a:p>
          <a:p>
            <a:r>
              <a:rPr lang="ru-RU" dirty="0" smtClean="0"/>
              <a:t>Запреты и изоляция.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/>
              <a:t>Методические рекомендации для ОО (учреждений) по определению условий </a:t>
            </a:r>
            <a:r>
              <a:rPr lang="ru-RU" sz="3100" b="1" dirty="0" smtClean="0"/>
              <a:t>организации </a:t>
            </a:r>
            <a:r>
              <a:rPr lang="ru-RU" sz="2700" b="1" dirty="0" smtClean="0"/>
              <a:t>индивидуальной профилактической работы (авторы  Васягина Н. Н., Пестова. И.В. Г.Екатеринбург)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«</a:t>
            </a:r>
            <a:r>
              <a:rPr lang="ru-RU" sz="2400" dirty="0" smtClean="0"/>
              <a:t>Профилактика и коррекция </a:t>
            </a:r>
            <a:r>
              <a:rPr lang="ru-RU" sz="2400" dirty="0" err="1" smtClean="0"/>
              <a:t>девиантного</a:t>
            </a:r>
            <a:r>
              <a:rPr lang="ru-RU" sz="2400" dirty="0" smtClean="0"/>
              <a:t> (</a:t>
            </a:r>
            <a:r>
              <a:rPr lang="ru-RU" sz="2400" dirty="0" err="1" smtClean="0"/>
              <a:t>аддиктивного</a:t>
            </a:r>
            <a:r>
              <a:rPr lang="ru-RU" sz="2400" dirty="0" smtClean="0"/>
              <a:t>, противоправного) поведения несовершеннолетних : проблемы, методы, технологии».</a:t>
            </a:r>
          </a:p>
          <a:p>
            <a:pPr>
              <a:buNone/>
            </a:pPr>
            <a:r>
              <a:rPr lang="ru-RU" sz="2400" dirty="0" smtClean="0"/>
              <a:t>Методические рекомендации «Организация обследования детей с тяжелыми и легкими поведенческими нарушениями и создание для них специальных образовательных условий». Москва, МГППУ,2017г.</a:t>
            </a:r>
          </a:p>
          <a:p>
            <a:pPr>
              <a:buNone/>
            </a:pPr>
            <a:r>
              <a:rPr lang="ru-RU" sz="2400" dirty="0" smtClean="0"/>
              <a:t>Методическое руководство «Программно-методический комплекс дифференциальной диагностики поведенческих нарушений несовершеннолетних»Диагност-эксперт»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0"/>
            <a:ext cx="7943878" cy="56054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«НЕОБХОДИМО ПРЕДЪЯВЛЯТЬ К РЕБЕНКУ ТВЕРДЫЕ, НЕПРЕРЕКАЕМЫЕ ТРЕБОВАНИЯ ОБЩЕСТВА, ВООРУЖАТЬ НОРМАМИ ПОВЕДЕНИЯ , ЧТОБЫ ОН ЗНАЛ, ЧТО МОЖНО И ЧЕГО НЕЛЬЗЯ, ЧТО ПОХВАЛЬНО И ЧТО НАКАЗУЕМО».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dirty="0" smtClean="0"/>
              <a:t>                                              А.С.МАКАРЕНКО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115328" cy="5697559"/>
          </a:xfrm>
        </p:spPr>
        <p:txBody>
          <a:bodyPr>
            <a:normAutofit/>
          </a:bodyPr>
          <a:lstStyle/>
          <a:p>
            <a:pPr algn="ctr"/>
            <a:endParaRPr lang="ru-RU" sz="3600" b="1" dirty="0" smtClean="0"/>
          </a:p>
          <a:p>
            <a:pPr algn="ctr">
              <a:buNone/>
            </a:pPr>
            <a:r>
              <a:rPr lang="ru-RU" sz="8000" b="1" dirty="0" smtClean="0">
                <a:solidFill>
                  <a:srgbClr val="002060"/>
                </a:solidFill>
              </a:rPr>
              <a:t>СПАСИБО </a:t>
            </a:r>
            <a:r>
              <a:rPr lang="ru-RU" sz="8000" b="1" smtClean="0">
                <a:solidFill>
                  <a:srgbClr val="002060"/>
                </a:solidFill>
              </a:rPr>
              <a:t>ЗА ВНИМАНИЕ!</a:t>
            </a:r>
            <a:endParaRPr lang="ru-RU" sz="8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342584" cy="13681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57166"/>
            <a:ext cx="8822214" cy="6024162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отклоняющимся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девиантным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поведением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понимается устойчивое поведение личности, отклоняющееся от наиболее важных социальных норм, не соответствующее принятым  в обществе ценностям, правилам поведения, установкам, причиняющее реальный ущерб обществу или самой личности, непосредственно угрожающее благополучию межличностных отношений, а также сопровождающееся ее социальной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дезадаптацией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Термином «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делинквентное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поведение»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определяют поведение , нарушающее нормы уголовного права.</a:t>
            </a:r>
          </a:p>
        </p:txBody>
      </p:sp>
    </p:spTree>
    <p:extLst>
      <p:ext uri="{BB962C8B-B14F-4D97-AF65-F5344CB8AC3E}">
        <p14:creationId xmlns:p14="http://schemas.microsoft.com/office/powerpoint/2010/main" xmlns="" val="81325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85720" y="857232"/>
            <a:ext cx="8858280" cy="5715040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ВОЗРАСТНЫЕ ОСОБЕННОСТИ ДЕВИАНТНОГО ПОВЕДЕНИЯ</a:t>
            </a:r>
          </a:p>
          <a:p>
            <a:pPr>
              <a:buFont typeface="Arial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детском возрасте (от 5 до 12 лет) наиболее распространены такие формы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девиантного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поведения, как:</a:t>
            </a:r>
          </a:p>
          <a:p>
            <a:pPr>
              <a:buFont typeface="Arial" charset="0"/>
              <a:buChar char="•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асилие по отношению к младшим детям или сверстникам;</a:t>
            </a:r>
          </a:p>
          <a:p>
            <a:pPr>
              <a:buFont typeface="Arial" charset="0"/>
              <a:buChar char="•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естокое обращение с животными;</a:t>
            </a:r>
          </a:p>
          <a:p>
            <a:pPr>
              <a:buFont typeface="Arial" charset="0"/>
              <a:buChar char="•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оровство;</a:t>
            </a:r>
          </a:p>
          <a:p>
            <a:pPr>
              <a:buFont typeface="Arial" charset="0"/>
              <a:buChar char="•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елкое хулиганство;</a:t>
            </a:r>
          </a:p>
          <a:p>
            <a:pPr>
              <a:buFont typeface="Arial" charset="0"/>
              <a:buChar char="•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азрушение имущества;</a:t>
            </a:r>
          </a:p>
          <a:p>
            <a:pPr>
              <a:buFont typeface="Arial" charset="0"/>
              <a:buChar char="•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оджоги;</a:t>
            </a:r>
          </a:p>
          <a:p>
            <a:pPr>
              <a:buFont typeface="Arial" charset="0"/>
              <a:buChar char="•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обеги из дома или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родяжничество;</a:t>
            </a:r>
          </a:p>
          <a:p>
            <a:pPr>
              <a:buFont typeface="Arial" charset="0"/>
              <a:buChar char="•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ропуски занятий в школе;</a:t>
            </a:r>
          </a:p>
          <a:p>
            <a:pPr>
              <a:buFont typeface="Arial" charset="0"/>
              <a:buChar char="•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грессивное поведение;</a:t>
            </a:r>
          </a:p>
          <a:p>
            <a:pPr>
              <a:buFont typeface="Arial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вымогательство (попрошайничество);</a:t>
            </a:r>
          </a:p>
          <a:p>
            <a:pPr>
              <a:buFont typeface="Arial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ложь</a:t>
            </a:r>
          </a:p>
          <a:p>
            <a:pPr>
              <a:buFont typeface="Arial" charset="0"/>
              <a:buChar char="•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426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214338"/>
            <a:ext cx="7943878" cy="1555107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подростков от 13 лет преобладают такие виды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девиантного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поведения, как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42844" y="1071546"/>
            <a:ext cx="8643998" cy="5786454"/>
          </a:xfrm>
        </p:spPr>
        <p:txBody>
          <a:bodyPr>
            <a:normAutofit fontScale="62500" lnSpcReduction="20000"/>
          </a:bodyPr>
          <a:lstStyle/>
          <a:p>
            <a:r>
              <a:rPr lang="ru-RU" sz="5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Хулиганство;</a:t>
            </a:r>
          </a:p>
          <a:p>
            <a:r>
              <a:rPr lang="ru-RU" sz="5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Кражи или грабежи;</a:t>
            </a:r>
          </a:p>
          <a:p>
            <a:r>
              <a:rPr lang="ru-RU" sz="5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Вандализм;</a:t>
            </a:r>
          </a:p>
          <a:p>
            <a:r>
              <a:rPr lang="ru-RU" sz="5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Физическое насилие;</a:t>
            </a:r>
          </a:p>
          <a:p>
            <a:r>
              <a:rPr lang="ru-RU" sz="5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Распространение наркотиков;</a:t>
            </a:r>
          </a:p>
          <a:p>
            <a:r>
              <a:rPr lang="ru-RU" sz="5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Уходы из дома и бродяжничество;</a:t>
            </a:r>
          </a:p>
          <a:p>
            <a:r>
              <a:rPr lang="ru-RU" sz="5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Прогулы занятий или отказ от обучения;</a:t>
            </a:r>
          </a:p>
          <a:p>
            <a:r>
              <a:rPr lang="ru-RU" sz="5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Сексуальная расторможенность;</a:t>
            </a:r>
            <a:endParaRPr lang="ru-RU" sz="51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Граффити (настенные рисунки или надписи непристойного характера);</a:t>
            </a:r>
          </a:p>
          <a:p>
            <a:r>
              <a:rPr lang="ru-RU" sz="5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Сквернословие;</a:t>
            </a:r>
          </a:p>
          <a:p>
            <a:r>
              <a:rPr lang="ru-RU" sz="51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Субкультуральные</a:t>
            </a:r>
            <a:r>
              <a:rPr lang="ru-RU" sz="5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девиации (татуировки).</a:t>
            </a:r>
          </a:p>
          <a:p>
            <a:endParaRPr lang="ru-RU" sz="51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51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900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"/>
            <a:ext cx="7961538" cy="857231"/>
          </a:xfrm>
        </p:spPr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44" y="500042"/>
            <a:ext cx="8749636" cy="602530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4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Причины </a:t>
            </a:r>
            <a:r>
              <a:rPr lang="ru-RU" sz="8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девиантного</a:t>
            </a:r>
            <a:r>
              <a:rPr lang="ru-RU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поведения условно можно разделить на 4 основные группы:</a:t>
            </a:r>
          </a:p>
          <a:p>
            <a:pPr marL="0" indent="0">
              <a:buNone/>
            </a:pPr>
            <a:r>
              <a:rPr lang="ru-RU" sz="9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1.Биологические.</a:t>
            </a:r>
          </a:p>
          <a:p>
            <a:pPr marL="0" indent="0">
              <a:buNone/>
            </a:pPr>
            <a:r>
              <a:rPr lang="ru-RU" sz="9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2.Социальные.</a:t>
            </a:r>
          </a:p>
          <a:p>
            <a:pPr marL="0" indent="0">
              <a:buNone/>
            </a:pPr>
            <a:r>
              <a:rPr lang="ru-RU" sz="9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3.Педагогические.</a:t>
            </a:r>
          </a:p>
          <a:p>
            <a:pPr marL="0" indent="0">
              <a:buNone/>
            </a:pPr>
            <a:r>
              <a:rPr lang="ru-RU" sz="9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4.Психологические.</a:t>
            </a:r>
          </a:p>
          <a:p>
            <a:pPr marL="0" indent="0">
              <a:buNone/>
            </a:pPr>
            <a:r>
              <a:rPr lang="ru-RU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биологическим относятся генетическая предрасположенность, отклонения в эмоционально-волевой сфере, в физиологическом, психическом и интеллектуальном развитии.</a:t>
            </a:r>
          </a:p>
          <a:p>
            <a:pPr marL="0" indent="0">
              <a:buNone/>
            </a:pPr>
            <a:endParaRPr lang="ru-RU" sz="8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Основными социальными причинами являются нездоровая обстановка в семье, плохое социальное окружение, негативное влияние СМИ.</a:t>
            </a:r>
          </a:p>
          <a:p>
            <a:pPr marL="0" indent="0">
              <a:buNone/>
            </a:pPr>
            <a:endParaRPr lang="ru-RU" sz="8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Педагогические причины в  принципе можно  обобщить в одну – недостатки в семейном  и школьном воспитании.</a:t>
            </a:r>
          </a:p>
          <a:p>
            <a:pPr marL="0" indent="0">
              <a:buNone/>
            </a:pPr>
            <a:endParaRPr lang="ru-RU" sz="8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Психологические причины, как правило, возникают в подростковом возрасте и связаны с так называемым подростковым кризисом личности.</a:t>
            </a:r>
            <a:endParaRPr lang="ru-RU" sz="8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37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358246" cy="61436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1443841"/>
            <a:ext cx="4572000" cy="71096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Деятельность ПМПК распространяется на две категории несовершеннолетних с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девиантным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поведением:</a:t>
            </a:r>
          </a:p>
          <a:p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несовершеннолетние с девиациями,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подлежащими уголовному </a:t>
            </a:r>
            <a:r>
              <a:rPr lang="ru-RU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наказанию:прогулы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школы, злостное невыполнение требований социального окружения, побеги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дома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бродяжничество, употребление </a:t>
            </a:r>
            <a:r>
              <a:rPr lang="ru-RU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психоактивных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веществ, агрессивное поведение и т.п. (</a:t>
            </a:r>
            <a:r>
              <a:rPr lang="ru-RU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докриминогнный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этап).</a:t>
            </a:r>
          </a:p>
          <a:p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-несовершеннолетние с </a:t>
            </a:r>
            <a:r>
              <a:rPr lang="ru-RU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делинквентным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поведением, то есть находящиеся в </a:t>
            </a:r>
            <a:r>
              <a:rPr lang="ru-RU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конфлиткте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законом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0547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 smtClean="0"/>
              <a:t>Этапность</a:t>
            </a:r>
            <a:r>
              <a:rPr lang="ru-RU" sz="2800" b="1" dirty="0" smtClean="0"/>
              <a:t>  деятельности  ПМПК  с несовершеннолетними  с  отклоняющимся поведением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этап – оценка  социальным педагогом имеющейся информации о ребенке.</a:t>
            </a:r>
          </a:p>
          <a:p>
            <a:r>
              <a:rPr lang="ru-RU" dirty="0" smtClean="0"/>
              <a:t>2 этап – совместная оценка  психологом и психиатром особенностей психического развития несовершеннолетнего.</a:t>
            </a:r>
          </a:p>
          <a:p>
            <a:pPr>
              <a:buNone/>
            </a:pPr>
            <a:r>
              <a:rPr lang="ru-RU" dirty="0" smtClean="0"/>
              <a:t> Наличие специфики  познавательной деятельности и освоения образовательной программы или отсутствие трудностей в освоении образовательной программы и необходимости ее изменения.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 smtClean="0"/>
              <a:t>Этапность</a:t>
            </a:r>
            <a:r>
              <a:rPr lang="ru-RU" sz="3200" b="1" dirty="0" smtClean="0"/>
              <a:t> деятельности ПМПК с несовершеннолетними с отклоняющимся поведением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3 этап – совместная оценка дефектологом и логопедом особенностей овладения программным материалом и его </a:t>
            </a:r>
            <a:r>
              <a:rPr lang="ru-RU" dirty="0" err="1" smtClean="0"/>
              <a:t>обучаемости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4 этап – определение специальных условий получения образования.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"/>
            <a:ext cx="7632848" cy="908719"/>
          </a:xfrm>
        </p:spPr>
        <p:txBody>
          <a:bodyPr>
            <a:noAutofit/>
          </a:bodyPr>
          <a:lstStyle/>
          <a:p>
            <a:r>
              <a:rPr lang="ru-RU" sz="2400" b="1" u="sng" dirty="0" smtClean="0"/>
              <a:t>          </a:t>
            </a:r>
            <a:r>
              <a:rPr lang="ru-RU" sz="2400" b="1" u="sng" dirty="0" smtClean="0"/>
              <a:t>    </a:t>
            </a:r>
            <a:r>
              <a:rPr lang="ru-RU" sz="2400" b="1" u="sng" dirty="0" smtClean="0"/>
              <a:t>Заключение и рекомендации  ПМПК</a:t>
            </a:r>
            <a:endParaRPr lang="ru-RU" sz="2400" b="1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71472" y="714356"/>
            <a:ext cx="7943878" cy="546260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заключении комиссии должны содержаться </a:t>
            </a:r>
          </a:p>
          <a:p>
            <a:pPr marL="0" indent="0">
              <a:buNone/>
            </a:pP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-обоснованные выводы о наличии либо отсутствии у ребенка особенностей в физическом или психическом развитии и (или )отклонений в поведении;</a:t>
            </a:r>
          </a:p>
          <a:p>
            <a:pPr marL="0" indent="0">
              <a:buNone/>
            </a:pP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-выводы о необходимости создания условий для получения ребенком образования, коррекции нарушений развития и социальной адаптации на основе специальных педагогических подходов;</a:t>
            </a:r>
          </a:p>
          <a:p>
            <a:pPr marL="0" indent="0">
              <a:buNone/>
            </a:pP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-рекомендации по определению формы обучения, образовательной программы, которую ребенок может  освоить, форм и методов психолого-медико-педагогической помощи, созданию специальных условий для получения образования</a:t>
            </a:r>
            <a:endParaRPr lang="ru-RU" sz="2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289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8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158</Template>
  <TotalTime>1244</TotalTime>
  <Words>681</Words>
  <Application>Microsoft Office PowerPoint</Application>
  <PresentationFormat>Экран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158</vt:lpstr>
      <vt:lpstr> </vt:lpstr>
      <vt:lpstr> </vt:lpstr>
      <vt:lpstr>Слайд 3</vt:lpstr>
      <vt:lpstr>У подростков от 13 лет преобладают такие виды девиантного поведения, как </vt:lpstr>
      <vt:lpstr> </vt:lpstr>
      <vt:lpstr>Слайд 6</vt:lpstr>
      <vt:lpstr>Этапность  деятельности  ПМПК  с несовершеннолетними  с  отклоняющимся поведением</vt:lpstr>
      <vt:lpstr>Этапность деятельности ПМПК с несовершеннолетними с отклоняющимся поведением</vt:lpstr>
      <vt:lpstr>              Заключение и рекомендации  ПМПК</vt:lpstr>
      <vt:lpstr>Слайд 10</vt:lpstr>
      <vt:lpstr>Формы воздействия на несовершеннолетнего с девиантным поведением</vt:lpstr>
      <vt:lpstr> Методические рекомендации для ОО (учреждений) по определению условий организации индивидуальной профилактической работы (авторы  Васягина Н. Н., Пестова. И.В. Г.Екатеринбург)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Евгеньевна</dc:creator>
  <cp:lastModifiedBy>User PC</cp:lastModifiedBy>
  <cp:revision>112</cp:revision>
  <dcterms:created xsi:type="dcterms:W3CDTF">2015-04-22T05:37:54Z</dcterms:created>
  <dcterms:modified xsi:type="dcterms:W3CDTF">2019-04-25T06:49:06Z</dcterms:modified>
</cp:coreProperties>
</file>